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media/image16.jpg" ContentType="image/png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media/image30.jpg" ContentType="image/pn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60"/>
  </p:notesMasterIdLst>
  <p:handoutMasterIdLst>
    <p:handoutMasterId r:id="rId61"/>
  </p:handoutMasterIdLst>
  <p:sldIdLst>
    <p:sldId id="321" r:id="rId2"/>
    <p:sldId id="675" r:id="rId3"/>
    <p:sldId id="803" r:id="rId4"/>
    <p:sldId id="782" r:id="rId5"/>
    <p:sldId id="739" r:id="rId6"/>
    <p:sldId id="765" r:id="rId7"/>
    <p:sldId id="805" r:id="rId8"/>
    <p:sldId id="806" r:id="rId9"/>
    <p:sldId id="807" r:id="rId10"/>
    <p:sldId id="808" r:id="rId11"/>
    <p:sldId id="809" r:id="rId12"/>
    <p:sldId id="810" r:id="rId13"/>
    <p:sldId id="811" r:id="rId14"/>
    <p:sldId id="766" r:id="rId15"/>
    <p:sldId id="789" r:id="rId16"/>
    <p:sldId id="794" r:id="rId17"/>
    <p:sldId id="767" r:id="rId18"/>
    <p:sldId id="768" r:id="rId19"/>
    <p:sldId id="648" r:id="rId20"/>
    <p:sldId id="772" r:id="rId21"/>
    <p:sldId id="790" r:id="rId22"/>
    <p:sldId id="791" r:id="rId23"/>
    <p:sldId id="792" r:id="rId24"/>
    <p:sldId id="793" r:id="rId25"/>
    <p:sldId id="774" r:id="rId26"/>
    <p:sldId id="706" r:id="rId27"/>
    <p:sldId id="773" r:id="rId28"/>
    <p:sldId id="775" r:id="rId29"/>
    <p:sldId id="784" r:id="rId30"/>
    <p:sldId id="776" r:id="rId31"/>
    <p:sldId id="812" r:id="rId32"/>
    <p:sldId id="796" r:id="rId33"/>
    <p:sldId id="797" r:id="rId34"/>
    <p:sldId id="798" r:id="rId35"/>
    <p:sldId id="676" r:id="rId36"/>
    <p:sldId id="677" r:id="rId37"/>
    <p:sldId id="647" r:id="rId38"/>
    <p:sldId id="661" r:id="rId39"/>
    <p:sldId id="650" r:id="rId40"/>
    <p:sldId id="652" r:id="rId41"/>
    <p:sldId id="787" r:id="rId42"/>
    <p:sldId id="788" r:id="rId43"/>
    <p:sldId id="651" r:id="rId44"/>
    <p:sldId id="653" r:id="rId45"/>
    <p:sldId id="804" r:id="rId46"/>
    <p:sldId id="654" r:id="rId47"/>
    <p:sldId id="655" r:id="rId48"/>
    <p:sldId id="656" r:id="rId49"/>
    <p:sldId id="657" r:id="rId50"/>
    <p:sldId id="662" r:id="rId51"/>
    <p:sldId id="658" r:id="rId52"/>
    <p:sldId id="745" r:id="rId53"/>
    <p:sldId id="741" r:id="rId54"/>
    <p:sldId id="742" r:id="rId55"/>
    <p:sldId id="743" r:id="rId56"/>
    <p:sldId id="744" r:id="rId57"/>
    <p:sldId id="761" r:id="rId58"/>
    <p:sldId id="762" r:id="rId59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75"/>
            <p14:sldId id="803"/>
            <p14:sldId id="782"/>
            <p14:sldId id="739"/>
            <p14:sldId id="765"/>
            <p14:sldId id="805"/>
            <p14:sldId id="806"/>
            <p14:sldId id="807"/>
            <p14:sldId id="808"/>
            <p14:sldId id="809"/>
            <p14:sldId id="810"/>
            <p14:sldId id="811"/>
            <p14:sldId id="766"/>
            <p14:sldId id="789"/>
            <p14:sldId id="794"/>
            <p14:sldId id="767"/>
            <p14:sldId id="768"/>
            <p14:sldId id="648"/>
            <p14:sldId id="772"/>
            <p14:sldId id="790"/>
            <p14:sldId id="791"/>
            <p14:sldId id="792"/>
            <p14:sldId id="793"/>
            <p14:sldId id="774"/>
            <p14:sldId id="706"/>
            <p14:sldId id="773"/>
            <p14:sldId id="775"/>
            <p14:sldId id="784"/>
            <p14:sldId id="776"/>
            <p14:sldId id="812"/>
            <p14:sldId id="796"/>
            <p14:sldId id="797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653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87A896"/>
    <a:srgbClr val="4D4D4D"/>
    <a:srgbClr val="297FD5"/>
    <a:srgbClr val="7F8FA9"/>
    <a:srgbClr val="000000"/>
    <a:srgbClr val="1577BA"/>
    <a:srgbClr val="2B5259"/>
    <a:srgbClr val="090A3C"/>
    <a:srgbClr val="6F7378"/>
    <a:srgbClr val="0F103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1" autoAdjust="0"/>
    <p:restoredTop sz="95896" autoAdjust="0"/>
  </p:normalViewPr>
  <p:slideViewPr>
    <p:cSldViewPr>
      <p:cViewPr varScale="1">
        <p:scale>
          <a:sx n="62" d="100"/>
          <a:sy n="62" d="100"/>
        </p:scale>
        <p:origin x="25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5" Type="http://schemas.openxmlformats.org/officeDocument/2006/relationships/slide" Target="slides/slide4.xml"/><Relationship Id="rId61" Type="http://schemas.openxmlformats.org/officeDocument/2006/relationships/handoutMaster" Target="handoutMasters/handout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notesMaster" Target="notesMasters/notesMaster1.xml"/><Relationship Id="rId65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2022/4/22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010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83193957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57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/>
              <a:t>记得实时更新</a:t>
            </a:r>
            <a:r>
              <a:rPr lang="en-US" altLang="zh-CN"/>
              <a:t/>
            </a:r>
            <a:br>
              <a:rPr lang="en-US" altLang="zh-CN"/>
            </a:br>
            <a:r>
              <a:rPr lang="zh-CN" altLang="en-US"/>
              <a:t>配合大纲进行介绍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16150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125394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6958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17460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113665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1059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229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46819466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="" xmlns:a16="http://schemas.microsoft.com/office/drawing/2014/main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="" xmlns:a16="http://schemas.microsoft.com/office/drawing/2014/main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="" xmlns:a16="http://schemas.microsoft.com/office/drawing/2014/main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="" xmlns:a16="http://schemas.microsoft.com/office/drawing/2014/main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="" xmlns:a16="http://schemas.microsoft.com/office/drawing/2014/main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="" xmlns:a16="http://schemas.microsoft.com/office/drawing/2014/main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=""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="" xmlns:a16="http://schemas.microsoft.com/office/drawing/2014/main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="" xmlns:a16="http://schemas.microsoft.com/office/drawing/2014/main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="" xmlns:a16="http://schemas.microsoft.com/office/drawing/2014/main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="" xmlns:a16="http://schemas.microsoft.com/office/drawing/2014/main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="" xmlns:a16="http://schemas.microsoft.com/office/drawing/2014/main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="" xmlns:a16="http://schemas.microsoft.com/office/drawing/2014/main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="" xmlns:a16="http://schemas.microsoft.com/office/drawing/2014/main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="" xmlns:a16="http://schemas.microsoft.com/office/drawing/2014/main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="" xmlns:a16="http://schemas.microsoft.com/office/drawing/2014/main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="" xmlns:a16="http://schemas.microsoft.com/office/drawing/2014/main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="" xmlns:a16="http://schemas.microsoft.com/office/drawing/2014/main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="" xmlns:a16="http://schemas.microsoft.com/office/drawing/2014/main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="" xmlns:a16="http://schemas.microsoft.com/office/drawing/2014/main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="" xmlns:a16="http://schemas.microsoft.com/office/drawing/2014/main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="" xmlns:a16="http://schemas.microsoft.com/office/drawing/2014/main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="" xmlns:a16="http://schemas.microsoft.com/office/drawing/2014/main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="" xmlns:a16="http://schemas.microsoft.com/office/drawing/2014/main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="" xmlns:a16="http://schemas.microsoft.com/office/drawing/2014/main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="" xmlns:a16="http://schemas.microsoft.com/office/drawing/2014/main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="" xmlns:a16="http://schemas.microsoft.com/office/drawing/2014/main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="" xmlns:a16="http://schemas.microsoft.com/office/drawing/2014/main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="" xmlns:a16="http://schemas.microsoft.com/office/drawing/2014/main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="" xmlns:a16="http://schemas.microsoft.com/office/drawing/2014/main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="" xmlns:a16="http://schemas.microsoft.com/office/drawing/2014/main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="" xmlns:a16="http://schemas.microsoft.com/office/drawing/2014/main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="" xmlns:a16="http://schemas.microsoft.com/office/drawing/2014/main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="" xmlns:a16="http://schemas.microsoft.com/office/drawing/2014/main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4/22/2022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="" xmlns:a16="http://schemas.microsoft.com/office/drawing/2014/main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="" xmlns:a16="http://schemas.microsoft.com/office/drawing/2014/main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73" r:id="rId15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5.gif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0.jp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44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gif"/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1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4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4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="" xmlns:a16="http://schemas.microsoft.com/office/drawing/2014/main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="" xmlns:a16="http://schemas.microsoft.com/office/drawing/2014/main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="" xmlns:a16="http://schemas.microsoft.com/office/drawing/2014/main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dirty="0" err="1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Vip</a:t>
              </a:r>
              <a:r>
                <a:rPr lang="zh-CN" altLang="en-US" sz="6600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课</a:t>
              </a:r>
              <a:endParaRPr lang="zh-CN" altLang="en-US" sz="6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  <p:sp>
          <p:nvSpPr>
            <p:cNvPr id="17" name="TextBox 53">
              <a:extLst>
                <a:ext uri="{FF2B5EF4-FFF2-40B4-BE49-F238E27FC236}">
                  <a16:creationId xmlns="" xmlns:a16="http://schemas.microsoft.com/office/drawing/2014/main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="" xmlns:a16="http://schemas.microsoft.com/office/drawing/2014/main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="" xmlns:a16="http://schemas.microsoft.com/office/drawing/2014/main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="" xmlns:a16="http://schemas.microsoft.com/office/drawing/2014/main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 smtClean="0"/>
              <a:t>MediaPlayer</a:t>
            </a:r>
            <a:r>
              <a:rPr lang="zh-CN" altLang="en-US" sz="7200" dirty="0" smtClean="0"/>
              <a:t>播放架构</a:t>
            </a:r>
            <a:endParaRPr lang="zh-CN" altLang="en-US" sz="7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=new </a:t>
            </a:r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mediaplayer.setDataSource</a:t>
            </a:r>
            <a:r>
              <a:rPr lang="en-US" altLang="zh-CN" dirty="0" smtClean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6189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8396770" y="1384596"/>
            <a:ext cx="3600000" cy="773736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课程演示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11400117" y="6295509"/>
            <a:ext cx="2904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/>
              <a:t>  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694" y="4185175"/>
            <a:ext cx="9382125" cy="52482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4694" y="3684381"/>
            <a:ext cx="12027812" cy="59609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888759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音视频同步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78690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79694" y="138618"/>
            <a:ext cx="7514694" cy="1376882"/>
          </a:xfrm>
        </p:spPr>
        <p:txBody>
          <a:bodyPr>
            <a:normAutofit/>
          </a:bodyPr>
          <a:lstStyle/>
          <a:p>
            <a:r>
              <a:rPr lang="zh-CN" altLang="en-US" sz="6000" dirty="0"/>
              <a:t>音视频同步解决方案</a:t>
            </a:r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视频为准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5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音视为准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视频画面每次循环不变，音频根据视频来 延迟或等待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951705"/>
            <a:chOff x="1839037" y="2862179"/>
            <a:chExt cx="19361314" cy="3918987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36144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以音频为准，视频与音频同步，音频只管播放，视频有超前和延后。如果超前放慢速度，</a:t>
              </a:r>
              <a:endPara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3600" dirty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如果延后 减少视频播放等待时间，如果延后很严重，队列积累时间过长，这直接丢弃，进入最新解码帧</a:t>
              </a: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05643" y="1002131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05643" y="887161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自定义时间为准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根据开始加载视频时间为</a:t>
            </a:r>
            <a:r>
              <a:rPr lang="en-US" altLang="zh-CN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0</a:t>
            </a: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时间，后面的音频帧和视频帧依赖自定义时间进行同步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548088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两大电信联盟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 smtClean="0"/>
              <a:t>H264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804043" cy="2438939"/>
            <a:chOff x="2114694" y="6750350"/>
            <a:chExt cx="6804043" cy="2438939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国际电信联盟</a:t>
              </a:r>
              <a:r>
                <a:rPr lang="en-US" altLang="zh-CN" sz="4400" dirty="0" smtClean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278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国际标准化组织</a:t>
              </a:r>
              <a:r>
                <a:rPr lang="en-US" altLang="zh-CN" sz="4400" dirty="0" smtClean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 smtClean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在江湖打了</a:t>
            </a:r>
            <a:r>
              <a:rPr lang="en-US" altLang="zh-CN" sz="6000" dirty="0" smtClean="0"/>
              <a:t>10</a:t>
            </a:r>
            <a:r>
              <a:rPr lang="zh-CN" altLang="en-US" sz="6000" dirty="0" smtClean="0"/>
              <a:t>年</a:t>
            </a:r>
            <a:endParaRPr lang="zh-CN" altLang="en-US" sz="6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H264       MPEG4 AVC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6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ITU-T </a:t>
            </a:r>
            <a:r>
              <a:rPr lang="zh-CN" altLang="en-US" dirty="0" smtClean="0"/>
              <a:t>视频编码发展历程</a:t>
            </a:r>
            <a:endParaRPr lang="zh-CN" altLang="en-US" dirty="0"/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其他参与者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3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今晚开启你的瓶颈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H261</a:t>
            </a:r>
            <a:r>
              <a:rPr lang="zh-CN" altLang="en-US" sz="6000" dirty="0" smtClean="0"/>
              <a:t>奠定的技术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=""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=""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254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为什么需要对视频进行编码</a:t>
            </a:r>
          </a:p>
        </p:txBody>
      </p:sp>
    </p:spTree>
    <p:extLst>
      <p:ext uri="{BB962C8B-B14F-4D97-AF65-F5344CB8AC3E}">
        <p14:creationId xmlns:p14="http://schemas.microsoft.com/office/powerpoint/2010/main" val="261424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 smtClean="0">
                <a:solidFill>
                  <a:schemeClr val="tx1"/>
                </a:solidFill>
              </a:rPr>
              <a:t>30</a:t>
            </a:r>
            <a:r>
              <a:rPr lang="zh-CN" altLang="en-US" sz="2800" dirty="0" smtClean="0">
                <a:solidFill>
                  <a:schemeClr val="tx1"/>
                </a:solidFill>
              </a:rPr>
              <a:t>公斤重，可见保存视频数据如此难。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0530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 smtClean="0">
                <a:solidFill>
                  <a:schemeClr val="tx1"/>
                </a:solidFill>
              </a:rPr>
              <a:t>一</a:t>
            </a:r>
            <a:r>
              <a:rPr lang="zh-CN" altLang="en-US" sz="2800" dirty="0">
                <a:solidFill>
                  <a:schemeClr val="tx1"/>
                </a:solidFill>
              </a:rPr>
              <a:t>张</a:t>
            </a:r>
            <a:r>
              <a:rPr lang="en-US" altLang="zh-CN" sz="2800" dirty="0" smtClean="0">
                <a:solidFill>
                  <a:schemeClr val="tx1"/>
                </a:solidFill>
              </a:rPr>
              <a:t>DVD</a:t>
            </a:r>
            <a:r>
              <a:rPr lang="zh-CN" altLang="en-US" sz="2800" dirty="0" smtClean="0">
                <a:solidFill>
                  <a:schemeClr val="tx1"/>
                </a:solidFill>
              </a:rPr>
              <a:t>或者</a:t>
            </a:r>
            <a:r>
              <a:rPr lang="en-US" altLang="zh-CN" sz="2800" dirty="0" smtClean="0">
                <a:solidFill>
                  <a:schemeClr val="tx1"/>
                </a:solidFill>
              </a:rPr>
              <a:t>1G</a:t>
            </a:r>
            <a:r>
              <a:rPr lang="zh-CN" altLang="en-US" sz="2800" dirty="0" smtClean="0">
                <a:solidFill>
                  <a:schemeClr val="tx1"/>
                </a:solidFill>
              </a:rPr>
              <a:t>的磁盘只能</a:t>
            </a:r>
            <a:r>
              <a:rPr lang="zh-CN" altLang="en-US" sz="2800" dirty="0">
                <a:solidFill>
                  <a:schemeClr val="tx1"/>
                </a:solidFill>
              </a:rPr>
              <a:t>存储几秒钟的未压缩数字视频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</a:t>
            </a:r>
            <a:r>
              <a:rPr lang="zh-CN" altLang="en-US" sz="2800" dirty="0" smtClean="0">
                <a:solidFill>
                  <a:schemeClr val="accent2"/>
                </a:solidFill>
              </a:rPr>
              <a:t>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编码</a:t>
            </a:r>
            <a:endParaRPr lang="zh-CN" altLang="en-US" sz="3200" b="1" dirty="0"/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压缩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1944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 smtClean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0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组成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视频文件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封装格式与编码格式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格式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0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如何解码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0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13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88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音视频编码鼻祖</a:t>
            </a:r>
            <a:r>
              <a:rPr lang="en-US" altLang="zh-CN" sz="6000" dirty="0" smtClean="0"/>
              <a:t>H261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="" xmlns:a16="http://schemas.microsoft.com/office/drawing/2014/main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="" xmlns:a16="http://schemas.microsoft.com/office/drawing/2014/main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="" xmlns:a16="http://schemas.microsoft.com/office/drawing/2014/main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="" xmlns:a16="http://schemas.microsoft.com/office/drawing/2014/main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="" xmlns:a16="http://schemas.microsoft.com/office/drawing/2014/main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="" xmlns:a16="http://schemas.microsoft.com/office/drawing/2014/main" id="{93E05A22-512A-4DEF-98F8-29402FDA8E0B}"/>
              </a:ext>
            </a:extLst>
          </p:cNvPr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="" xmlns:a16="http://schemas.microsoft.com/office/drawing/2014/main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="" xmlns:a16="http://schemas.microsoft.com/office/drawing/2014/main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17788315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674694" y="-13482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H265</a:t>
            </a:r>
            <a:r>
              <a:rPr lang="zh-CN" altLang="en-US" sz="6000" dirty="0" smtClean="0"/>
              <a:t>编码</a:t>
            </a:r>
            <a:endParaRPr lang="zh-CN" altLang="en-US" sz="6000" dirty="0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4694" y="6480175"/>
            <a:ext cx="6060000" cy="45450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474694" y="6480175"/>
            <a:ext cx="6214174" cy="4680000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3329694" y="5355175"/>
            <a:ext cx="3948751" cy="83478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buClr>
                <a:srgbClr val="1577BA"/>
              </a:buClr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宏快技术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="" xmlns:a16="http://schemas.microsoft.com/office/drawing/2014/main" id="{DDDA3477-565D-47F7-8187-0099D154D3DA}"/>
              </a:ext>
            </a:extLst>
          </p:cNvPr>
          <p:cNvSpPr txBox="1"/>
          <p:nvPr/>
        </p:nvSpPr>
        <p:spPr>
          <a:xfrm>
            <a:off x="12824694" y="5355175"/>
            <a:ext cx="394875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>
              <a:lnSpc>
                <a:spcPct val="150000"/>
              </a:lnSpc>
              <a:buClr>
                <a:srgbClr val="1577BA"/>
              </a:buClr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H265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宏快技术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8" name="圆角矩形">
            <a:extLst>
              <a:ext uri="{FF2B5EF4-FFF2-40B4-BE49-F238E27FC236}">
                <a16:creationId xmlns="" xmlns:a16="http://schemas.microsoft.com/office/drawing/2014/main" id="{21D4BF8D-AF7C-44FF-B233-269F7A96E7C8}"/>
              </a:ext>
            </a:extLst>
          </p:cNvPr>
          <p:cNvSpPr/>
          <p:nvPr/>
        </p:nvSpPr>
        <p:spPr>
          <a:xfrm>
            <a:off x="1709694" y="1678723"/>
            <a:ext cx="18675000" cy="2821452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="" xmlns:a16="http://schemas.microsoft.com/office/drawing/2014/main" id="{A3FDE1F9-A756-45D0-A177-06ABBDAB3BA4}"/>
              </a:ext>
            </a:extLst>
          </p:cNvPr>
          <p:cNvSpPr txBox="1"/>
          <p:nvPr/>
        </p:nvSpPr>
        <p:spPr>
          <a:xfrm>
            <a:off x="2249847" y="1949441"/>
            <a:ext cx="17707501" cy="175432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Source Han Sans CN Normal"/>
              </a:rPr>
              <a:t>左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Source Han Sans CN Normal"/>
              </a:rPr>
              <a:t>图是传统的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Source Han Sans CN Normal"/>
              </a:rPr>
              <a:t>H264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Source Han Sans CN Normal"/>
              </a:rPr>
              <a:t>标准，每个宏块大小是固定的，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Source Han Sans CN Normal"/>
              </a:rPr>
              <a:t>右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Source Han Sans CN Normal"/>
              </a:rPr>
              <a:t>图是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Source Han Sans CN Normal"/>
              </a:rPr>
              <a:t>H265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sym typeface="Source Han Sans CN Normal"/>
              </a:rPr>
              <a:t>标准，编码单元大小是根据区域信息量决定的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6719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25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25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25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5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冯诺依曼计算机先河与</a:t>
            </a:r>
            <a:r>
              <a:rPr lang="en-US" altLang="zh-CN" dirty="0" smtClean="0"/>
              <a:t>H621</a:t>
            </a:r>
            <a:r>
              <a:rPr lang="zh-CN" altLang="en-US" dirty="0" smtClean="0"/>
              <a:t>编码</a:t>
            </a:r>
            <a:r>
              <a:rPr lang="zh-CN" altLang="en-US" dirty="0"/>
              <a:t>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94" y="3375175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DSP</a:t>
            </a:r>
            <a:r>
              <a:rPr lang="zh-CN" altLang="en-US" dirty="0" smtClean="0"/>
              <a:t>芯片主要做视频编解码器的工作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>
            <a:extLst>
              <a:ext uri="{FF2B5EF4-FFF2-40B4-BE49-F238E27FC236}">
                <a16:creationId xmlns="" xmlns:a16="http://schemas.microsoft.com/office/drawing/2014/main" id="{BF9D7028-D0A1-4512-A862-597CDC3CC558}"/>
              </a:ext>
            </a:extLst>
          </p:cNvPr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="" xmlns:a16="http://schemas.microsoft.com/office/drawing/2014/main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 smtClean="0"/>
              <a:t>DSP</a:t>
            </a:r>
            <a:r>
              <a:rPr lang="zh-CN" altLang="en-US" sz="3200" dirty="0" smtClean="0"/>
              <a:t>芯片内部</a:t>
            </a:r>
            <a:r>
              <a:rPr lang="zh-CN" altLang="en-US" sz="3200" dirty="0"/>
              <a:t>的视频编码器</a:t>
            </a:r>
            <a:r>
              <a:rPr lang="zh-CN" altLang="en-US" sz="3200" dirty="0" smtClean="0"/>
              <a:t>流程</a:t>
            </a:r>
            <a:r>
              <a:rPr lang="en-US" altLang="zh-CN" sz="3200" dirty="0" smtClean="0"/>
              <a:t>: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视频编码流程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2790175"/>
            <a:ext cx="13384503" cy="819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:a16="http://schemas.microsoft.com/office/drawing/2014/main" xmlns="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38664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1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xmlns="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xmlns="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xmlns="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:a16="http://schemas.microsoft.com/office/drawing/2014/main" xmlns="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xmlns="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xmlns="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:a16="http://schemas.microsoft.com/office/drawing/2014/main" xmlns="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:a16="http://schemas.microsoft.com/office/drawing/2014/main" xmlns="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 smtClean="0"/>
              <a:t>什么是音视频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:a16="http://schemas.microsoft.com/office/drawing/2014/main" xmlns="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:a16="http://schemas.microsoft.com/office/drawing/2014/main" xmlns="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:a16="http://schemas.microsoft.com/office/drawing/2014/main" xmlns="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:a16="http://schemas.microsoft.com/office/drawing/2014/main" xmlns="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:a16="http://schemas.microsoft.com/office/drawing/2014/main" xmlns="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:a16="http://schemas.microsoft.com/office/drawing/2014/main" xmlns="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:a16="http://schemas.microsoft.com/office/drawing/2014/main" xmlns="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38354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sp>
        <p:nvSpPr>
          <p:cNvPr id="5" name="文本框 10">
            <a:extLst>
              <a:ext uri="{FF2B5EF4-FFF2-40B4-BE49-F238E27FC236}">
                <a16:creationId xmlns:a16="http://schemas.microsoft.com/office/drawing/2014/main" xmlns="" id="{F775D4B5-66E5-4045-A865-1F361C27B4F6}"/>
              </a:ext>
            </a:extLst>
          </p:cNvPr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</a:t>
            </a:r>
            <a:r>
              <a:rPr lang="zh-CN" altLang="en-US" sz="2800" dirty="0" smtClean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在动  背景没有动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42868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xmlns="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:a16="http://schemas.microsoft.com/office/drawing/2014/main" xmlns="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xmlns="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:a16="http://schemas.microsoft.com/office/drawing/2014/main" xmlns="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:a16="http://schemas.microsoft.com/office/drawing/2014/main" xmlns="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xmlns="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xmlns="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xmlns="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:a16="http://schemas.microsoft.com/office/drawing/2014/main" xmlns="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:a16="http://schemas.microsoft.com/office/drawing/2014/main" xmlns="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H264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定义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 smtClean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是专门去除这些冗余的算法，我们把这种算法称为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编码</a:t>
              </a:r>
              <a:endParaRPr lang="en-US" altLang="zh-CN" sz="3200" dirty="0" smtClean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H264</a:t>
              </a:r>
              <a:r>
                <a:rPr lang="zh-CN" altLang="en-US" sz="3200" dirty="0"/>
                <a:t>是新一代的编码标准，以高压缩高质量和支持多种网络的流媒体传输</a:t>
              </a:r>
              <a:r>
                <a:rPr lang="zh-CN" altLang="en-US" sz="3200" dirty="0" smtClean="0"/>
                <a:t>著称</a:t>
              </a:r>
              <a:endParaRPr lang="en-US" altLang="zh-CN" sz="3200" dirty="0" smtClean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 smtClean="0"/>
                <a:t>像大多数看到的视频，如苍老师的电影，如</a:t>
              </a:r>
              <a:r>
                <a:rPr lang="en-US" altLang="zh-CN" sz="3200" dirty="0" err="1" smtClean="0"/>
                <a:t>rmvb</a:t>
              </a:r>
              <a:r>
                <a:rPr lang="en-US" altLang="zh-CN" sz="3200" dirty="0" smtClean="0"/>
                <a:t>   </a:t>
              </a:r>
              <a:r>
                <a:rPr lang="en-US" altLang="zh-CN" sz="3200" dirty="0" err="1" smtClean="0"/>
                <a:t>avi</a:t>
              </a:r>
              <a:r>
                <a:rPr lang="zh-CN" altLang="en-US" sz="3200" dirty="0"/>
                <a:t> </a:t>
              </a:r>
              <a:r>
                <a:rPr lang="zh-CN" altLang="en-US" sz="3200" dirty="0" smtClean="0"/>
                <a:t>  </a:t>
              </a:r>
              <a:r>
                <a:rPr lang="en-US" altLang="zh-CN" sz="3200" dirty="0" smtClean="0"/>
                <a:t>mp4   </a:t>
              </a:r>
              <a:r>
                <a:rPr lang="en-US" altLang="zh-CN" sz="3200" dirty="0" err="1" smtClean="0"/>
                <a:t>flv</a:t>
              </a:r>
              <a:r>
                <a:rPr lang="en-US" altLang="zh-CN" sz="3200" dirty="0" smtClean="0"/>
                <a:t>   </a:t>
              </a:r>
              <a:r>
                <a:rPr lang="zh-CN" altLang="en-US" sz="3200" dirty="0" smtClean="0"/>
                <a:t>大都是由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进行编码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当然也会有不同的 如 </a:t>
              </a:r>
              <a:r>
                <a:rPr lang="en-US" altLang="zh-CN" sz="3200" dirty="0" smtClean="0"/>
                <a:t>mpeg4   vp9   </a:t>
              </a:r>
              <a:r>
                <a:rPr lang="zh-CN" altLang="en-US" sz="3200" dirty="0" smtClean="0"/>
                <a:t>这样比较冷门的编码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zh-CN" altLang="en-US" sz="3200" dirty="0"/>
                <a:t>无论</a:t>
              </a:r>
              <a:r>
                <a:rPr lang="zh-CN" altLang="en-US" sz="3200" dirty="0" smtClean="0"/>
                <a:t>是</a:t>
              </a:r>
              <a:r>
                <a:rPr lang="en-US" altLang="zh-CN" sz="3200" dirty="0" smtClean="0"/>
                <a:t>h264  mpeg4  vp9 </a:t>
              </a:r>
              <a:r>
                <a:rPr lang="zh-CN" altLang="en-US" sz="3200" dirty="0" smtClean="0"/>
                <a:t>都是基于宏块的方式进行编码，原理是一样的，只不过实现的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一致罢了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音视频编码中的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sps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与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pps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的设计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5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xmlns="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xmlns="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xmlns="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:a16="http://schemas.microsoft.com/office/drawing/2014/main" xmlns="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:a16="http://schemas.microsoft.com/office/drawing/2014/main" xmlns="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xmlns="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xmlns="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:a16="http://schemas.microsoft.com/office/drawing/2014/main" xmlns="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xmlns="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xmlns="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xmlns="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:a16="http://schemas.microsoft.com/office/drawing/2014/main" xmlns="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:a16="http://schemas.microsoft.com/office/drawing/2014/main" xmlns="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:a16="http://schemas.microsoft.com/office/drawing/2014/main" xmlns="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:a16="http://schemas.microsoft.com/office/drawing/2014/main" xmlns="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xmlns="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:a16="http://schemas.microsoft.com/office/drawing/2014/main" xmlns="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:a16="http://schemas.microsoft.com/office/drawing/2014/main" xmlns="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:a16="http://schemas.microsoft.com/office/drawing/2014/main" xmlns="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:a16="http://schemas.microsoft.com/office/drawing/2014/main" xmlns="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:a16="http://schemas.microsoft.com/office/drawing/2014/main" xmlns="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xmlns="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xmlns="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:a16="http://schemas.microsoft.com/office/drawing/2014/main" xmlns="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:a16="http://schemas.microsoft.com/office/drawing/2014/main" xmlns="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:a16="http://schemas.microsoft.com/office/drawing/2014/main" xmlns="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:a16="http://schemas.microsoft.com/office/drawing/2014/main" xmlns="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:a16="http://schemas.microsoft.com/office/drawing/2014/main" xmlns="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:a16="http://schemas.microsoft.com/office/drawing/2014/main" xmlns="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:a16="http://schemas.microsoft.com/office/drawing/2014/main" xmlns="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:a16="http://schemas.microsoft.com/office/drawing/2014/main" xmlns="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:a16="http://schemas.microsoft.com/office/drawing/2014/main" xmlns="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:a16="http://schemas.microsoft.com/office/drawing/2014/main" xmlns="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xmlns="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:a16="http://schemas.microsoft.com/office/drawing/2014/main" xmlns="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xmlns="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 smtClean="0">
                <a:latin typeface="思源黑体 CN Bold" panose="020B0800000000000000" charset="-122"/>
                <a:ea typeface="思源黑体 CN Bold" panose="020B0800000000000000" charset="-122"/>
              </a:rPr>
              <a:t>MediaCodec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77191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 smtClean="0"/>
              <a:t>MediaCodec</a:t>
            </a:r>
            <a:r>
              <a:rPr lang="zh-CN" altLang="en-US" sz="8800" dirty="0" smtClean="0"/>
              <a:t>通过</a:t>
            </a:r>
            <a:r>
              <a:rPr lang="zh-CN" altLang="en-US" sz="8800" dirty="0"/>
              <a:t>访问底层的编解码器</a:t>
            </a:r>
            <a:endParaRPr lang="zh-CN" altLang="en-US" dirty="0"/>
          </a:p>
        </p:txBody>
      </p:sp>
      <p:sp>
        <p:nvSpPr>
          <p:cNvPr id="7" name="文本框 10">
            <a:extLst>
              <a:ext uri="{FF2B5EF4-FFF2-40B4-BE49-F238E27FC236}">
                <a16:creationId xmlns:a16="http://schemas.microsoft.com/office/drawing/2014/main" xmlns="" id="{B93D995B-8464-41E5-80F3-05607ECF1D1F}"/>
              </a:ext>
            </a:extLst>
          </p:cNvPr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 smtClean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Sdk</a:t>
            </a:r>
            <a:r>
              <a:rPr lang="zh-CN" altLang="en-US" sz="2400" dirty="0" smtClean="0">
                <a:solidFill>
                  <a:srgbClr val="FF0000"/>
                </a:solidFill>
              </a:rPr>
              <a:t>层  </a:t>
            </a:r>
            <a:r>
              <a:rPr lang="en-US" altLang="zh-CN" sz="2400" dirty="0" smtClean="0">
                <a:solidFill>
                  <a:srgbClr val="FF0000"/>
                </a:solidFill>
              </a:rPr>
              <a:t>Native</a:t>
            </a:r>
            <a:r>
              <a:rPr lang="zh-CN" altLang="en-US" sz="2400" dirty="0" smtClean="0">
                <a:solidFill>
                  <a:srgbClr val="FF0000"/>
                </a:solidFill>
              </a:rPr>
              <a:t>层，还是</a:t>
            </a:r>
            <a:r>
              <a:rPr lang="en-US" altLang="zh-CN" sz="2400" dirty="0" smtClean="0">
                <a:solidFill>
                  <a:srgbClr val="FF0000"/>
                </a:solidFill>
              </a:rPr>
              <a:t>CPU</a:t>
            </a:r>
            <a:r>
              <a:rPr lang="zh-CN" altLang="en-US" sz="2400" dirty="0" smtClean="0">
                <a:solidFill>
                  <a:srgbClr val="FF0000"/>
                </a:solidFill>
              </a:rPr>
              <a:t>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591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/>
              <a:t>MediaCodec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</a:t>
              </a:r>
              <a:r>
                <a:rPr lang="zh-CN" altLang="en-US" sz="3200" dirty="0" smtClean="0"/>
                <a:t>的</a:t>
              </a:r>
              <a:r>
                <a:rPr lang="zh-CN" altLang="en-US" sz="3200" dirty="0"/>
                <a:t>编解码器</a:t>
              </a:r>
              <a:r>
                <a:rPr lang="zh-CN" altLang="en-US" sz="3200" dirty="0" smtClean="0"/>
                <a:t>来实现音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视频的</a:t>
              </a:r>
              <a:r>
                <a:rPr lang="zh-CN" altLang="en-US" sz="3200" dirty="0"/>
                <a:t>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</a:t>
              </a:r>
              <a:r>
                <a:rPr lang="zh-CN" altLang="en-US" sz="3200" dirty="0" smtClean="0"/>
                <a:t>一部分</a:t>
              </a:r>
              <a:endParaRPr lang="en-US" altLang="zh-CN" sz="3200" dirty="0" smtClean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</a:t>
              </a:r>
              <a:r>
                <a:rPr lang="zh-CN" altLang="en-US" sz="3200" dirty="0" smtClean="0"/>
                <a:t>版本</a:t>
              </a:r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 smtClean="0"/>
                <a:t>），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5.0, API21</a:t>
              </a:r>
              <a:r>
                <a:rPr lang="zh-CN" altLang="en-US" sz="3200" dirty="0"/>
                <a:t>，引入了“异步</a:t>
              </a:r>
              <a:r>
                <a:rPr lang="zh-CN" altLang="en-US" sz="3200" dirty="0" smtClean="0"/>
                <a:t>模式。</a:t>
              </a:r>
              <a:r>
                <a:rPr lang="en-US" altLang="zh-CN" sz="3200" dirty="0" smtClean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3949971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MediaCodec</a:t>
            </a:r>
            <a:r>
              <a:rPr lang="zh-CN" altLang="en-US" dirty="0" smtClean="0"/>
              <a:t>硬解是用的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解码吗？</a:t>
            </a:r>
            <a:endParaRPr lang="zh-CN" altLang="en-US" dirty="0"/>
          </a:p>
        </p:txBody>
      </p:sp>
      <p:sp>
        <p:nvSpPr>
          <p:cNvPr id="5" name="矩形: 圆角 12">
            <a:extLst>
              <a:ext uri="{FF2B5EF4-FFF2-40B4-BE49-F238E27FC236}">
                <a16:creationId xmlns="" xmlns:a16="http://schemas.microsoft.com/office/drawing/2014/main" id="{BF9D7028-D0A1-4512-A862-597CDC3CC558}"/>
              </a:ext>
            </a:extLst>
          </p:cNvPr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="" xmlns:a16="http://schemas.microsoft.com/office/drawing/2014/main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 smtClean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移动</a:t>
            </a:r>
            <a:r>
              <a:rPr lang="zh-CN" altLang="en-US" sz="2800" dirty="0"/>
              <a:t>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</a:t>
            </a:r>
            <a:r>
              <a:rPr lang="zh-CN" altLang="en-US" sz="2800" dirty="0" smtClean="0"/>
              <a:t>，不是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也不是</a:t>
            </a:r>
            <a:r>
              <a:rPr lang="en-US" altLang="zh-CN" sz="2800" dirty="0" smtClean="0"/>
              <a:t>CPU </a:t>
            </a:r>
          </a:p>
          <a:p>
            <a:pPr marL="0" indent="0" algn="just">
              <a:buNone/>
            </a:pP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b="1" u="sng" dirty="0" smtClean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指</a:t>
            </a:r>
            <a:r>
              <a:rPr lang="zh-CN" altLang="en-US" sz="2800" dirty="0"/>
              <a:t>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</a:t>
            </a:r>
            <a:r>
              <a:rPr lang="zh-CN" altLang="en-US" sz="2800" dirty="0" smtClean="0"/>
              <a:t>转交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dirty="0" smtClean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 algn="just">
              <a:buNone/>
            </a:pPr>
            <a:endParaRPr lang="en-US" altLang="zh-CN" sz="28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，如果将视频解码 编码加入到</a:t>
            </a:r>
            <a:r>
              <a:rPr lang="en-US" altLang="zh-CN" sz="2800" dirty="0" err="1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9558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9358</TotalTime>
  <Words>2793</Words>
  <Application>Microsoft Office PowerPoint</Application>
  <PresentationFormat>自定义</PresentationFormat>
  <Paragraphs>323</Paragraphs>
  <Slides>58</Slides>
  <Notes>13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58</vt:i4>
      </vt:variant>
    </vt:vector>
  </HeadingPairs>
  <TitlesOfParts>
    <vt:vector size="76" baseType="lpstr">
      <vt:lpstr>Helvetica Neue Medium</vt:lpstr>
      <vt:lpstr>Menlo</vt:lpstr>
      <vt:lpstr>Noto Sans CJK SC Medium</vt:lpstr>
      <vt:lpstr>Source Han Sans CN Normal</vt:lpstr>
      <vt:lpstr>等线</vt:lpstr>
      <vt:lpstr>等线 Light</vt:lpstr>
      <vt:lpstr>黑体</vt:lpstr>
      <vt:lpstr>思源黑体 CN Bold</vt:lpstr>
      <vt:lpstr>思源黑体 CN Medium</vt:lpstr>
      <vt:lpstr>思源黑体 CN Normal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音视频面试的那些事</vt:lpstr>
      <vt:lpstr>什么是音视频</vt:lpstr>
      <vt:lpstr>什么是H264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课程演示</vt:lpstr>
      <vt:lpstr>PowerPoint 演示文稿</vt:lpstr>
      <vt:lpstr>音视频同步解决方案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PowerPoint 演示文稿</vt:lpstr>
      <vt:lpstr>可不可以将每一帧保存到文件，音频再单独保存呢</vt:lpstr>
      <vt:lpstr>为什么视频需要编码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H265编码</vt:lpstr>
      <vt:lpstr>视频编码器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H264数据流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maniu</cp:lastModifiedBy>
  <cp:revision>1995</cp:revision>
  <dcterms:created xsi:type="dcterms:W3CDTF">2014-06-24T08:28:00Z</dcterms:created>
  <dcterms:modified xsi:type="dcterms:W3CDTF">2022-04-22T14:29:48Z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